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1"/>
  </p:notesMasterIdLst>
  <p:sldIdLst>
    <p:sldId id="256" r:id="rId2"/>
    <p:sldId id="276" r:id="rId3"/>
    <p:sldId id="258" r:id="rId4"/>
    <p:sldId id="259" r:id="rId5"/>
    <p:sldId id="280" r:id="rId6"/>
    <p:sldId id="281" r:id="rId7"/>
    <p:sldId id="275" r:id="rId8"/>
    <p:sldId id="266" r:id="rId9"/>
    <p:sldId id="272" r:id="rId10"/>
    <p:sldId id="273" r:id="rId11"/>
    <p:sldId id="274" r:id="rId12"/>
    <p:sldId id="282" r:id="rId13"/>
    <p:sldId id="298" r:id="rId14"/>
    <p:sldId id="283" r:id="rId15"/>
    <p:sldId id="284" r:id="rId16"/>
    <p:sldId id="285" r:id="rId17"/>
    <p:sldId id="293" r:id="rId18"/>
    <p:sldId id="294" r:id="rId19"/>
    <p:sldId id="296" r:id="rId20"/>
    <p:sldId id="295" r:id="rId21"/>
    <p:sldId id="299" r:id="rId22"/>
    <p:sldId id="300" r:id="rId23"/>
    <p:sldId id="301" r:id="rId24"/>
    <p:sldId id="302" r:id="rId25"/>
    <p:sldId id="271" r:id="rId26"/>
    <p:sldId id="261" r:id="rId27"/>
    <p:sldId id="262" r:id="rId28"/>
    <p:sldId id="257" r:id="rId29"/>
    <p:sldId id="286" r:id="rId30"/>
    <p:sldId id="260" r:id="rId31"/>
    <p:sldId id="289" r:id="rId32"/>
    <p:sldId id="290" r:id="rId33"/>
    <p:sldId id="291" r:id="rId34"/>
    <p:sldId id="292" r:id="rId35"/>
    <p:sldId id="287" r:id="rId36"/>
    <p:sldId id="288" r:id="rId37"/>
    <p:sldId id="277" r:id="rId38"/>
    <p:sldId id="279" r:id="rId39"/>
    <p:sldId id="29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57" autoAdjust="0"/>
    <p:restoredTop sz="94694"/>
  </p:normalViewPr>
  <p:slideViewPr>
    <p:cSldViewPr snapToGrid="0">
      <p:cViewPr varScale="1">
        <p:scale>
          <a:sx n="43" d="100"/>
          <a:sy n="43" d="100"/>
        </p:scale>
        <p:origin x="208" y="1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2F9C2-A681-45AE-9626-5FE33324A3C2}" type="datetimeFigureOut">
              <a:rPr lang="fr-FR" smtClean="0"/>
              <a:t>08/06/2023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458C98-6181-4249-A696-7995928A3FC8}" type="slidenum">
              <a:rPr lang="fr-FR" smtClean="0"/>
              <a:t>‹N°›</a:t>
            </a:fld>
            <a:endParaRPr lang="fr-FR"/>
          </a:p>
        </p:txBody>
      </p:sp>
    </p:spTree>
    <p:extLst>
      <p:ext uri="{BB962C8B-B14F-4D97-AF65-F5344CB8AC3E}">
        <p14:creationId xmlns:p14="http://schemas.microsoft.com/office/powerpoint/2010/main" val="3100687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9458C98-6181-4249-A696-7995928A3FC8}" type="slidenum">
              <a:rPr lang="fr-FR" smtClean="0"/>
              <a:t>4</a:t>
            </a:fld>
            <a:endParaRPr lang="fr-FR"/>
          </a:p>
        </p:txBody>
      </p:sp>
    </p:spTree>
    <p:extLst>
      <p:ext uri="{BB962C8B-B14F-4D97-AF65-F5344CB8AC3E}">
        <p14:creationId xmlns:p14="http://schemas.microsoft.com/office/powerpoint/2010/main" val="2658983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6/8/23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6/8/23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6/8/23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6/8/23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6/8/23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kérygme : </a:t>
            </a:r>
            <a:r>
              <a:rPr lang="fr-FR" dirty="0" err="1"/>
              <a:t>quésaco</a:t>
            </a:r>
            <a:r>
              <a:rPr lang="fr-FR" dirty="0"/>
              <a:t> ?</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52845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Sur la bouche du catéchiste revient toujours la première annonce : </a:t>
            </a:r>
            <a:r>
              <a:rPr lang="fr-FR" b="1" u="sng" dirty="0"/>
              <a:t>“Jésus Christ t’aime, il a donné sa vie pour te sauver, et maintenant il est vivant à tes côtés chaque jour pour t’éclairer, pour te fortifier, pour te libérer”.</a:t>
            </a:r>
            <a:r>
              <a:rPr lang="fr-FR" dirty="0"/>
              <a:t> Quand nous disons que cette annonce est “la première”, cela ne veut pas dire qu’elle se trouve au début et qu’après elle est oubliée ou remplacée par d’autres contenus qui la dépassent.</a:t>
            </a:r>
          </a:p>
        </p:txBody>
      </p:sp>
    </p:spTree>
    <p:extLst>
      <p:ext uri="{BB962C8B-B14F-4D97-AF65-F5344CB8AC3E}">
        <p14:creationId xmlns:p14="http://schemas.microsoft.com/office/powerpoint/2010/main" val="416732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Elle est première au sens qualitatif, parce qu’elle est l’annonce </a:t>
            </a:r>
            <a:r>
              <a:rPr lang="fr-FR" i="1" dirty="0"/>
              <a:t>principale</a:t>
            </a:r>
            <a:r>
              <a:rPr lang="fr-FR" dirty="0"/>
              <a:t>, celle que l’on doit toujours écouter de nouveau de différentes façons et que l’on doit toujours annoncer de nouveau durant la catéchèse sous une forme ou une autre, à toutes ses étapes et ses moments. Pour cela aussi « le prêtre, comme l’Église, doit prendre de plus en plus conscience du besoin permanent qu’il a d’être évangélisé ».</a:t>
            </a:r>
          </a:p>
        </p:txBody>
      </p:sp>
    </p:spTree>
    <p:extLst>
      <p:ext uri="{BB962C8B-B14F-4D97-AF65-F5344CB8AC3E}">
        <p14:creationId xmlns:p14="http://schemas.microsoft.com/office/powerpoint/2010/main" val="500258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Éléments essentiels</a:t>
            </a:r>
            <a:br>
              <a:rPr lang="fr-FR" dirty="0"/>
            </a:br>
            <a:r>
              <a:rPr lang="fr-FR" dirty="0"/>
              <a:t>du kérygme</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70861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6065" y="0"/>
            <a:ext cx="4918000" cy="6855394"/>
          </a:xfrm>
          <a:prstGeom prst="rect">
            <a:avLst/>
          </a:prstGeom>
        </p:spPr>
      </p:pic>
    </p:spTree>
    <p:extLst>
      <p:ext uri="{BB962C8B-B14F-4D97-AF65-F5344CB8AC3E}">
        <p14:creationId xmlns:p14="http://schemas.microsoft.com/office/powerpoint/2010/main" val="9288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L’amour de Dieu </a:t>
            </a:r>
            <a:br>
              <a:rPr lang="fr-FR" dirty="0"/>
            </a:br>
            <a:r>
              <a:rPr lang="fr-FR" dirty="0"/>
              <a:t>    au-delà de toute imagination</a:t>
            </a:r>
          </a:p>
        </p:txBody>
      </p:sp>
      <p:sp>
        <p:nvSpPr>
          <p:cNvPr id="3" name="Espace réservé du contenu 2"/>
          <p:cNvSpPr>
            <a:spLocks noGrp="1"/>
          </p:cNvSpPr>
          <p:nvPr>
            <p:ph idx="1"/>
          </p:nvPr>
        </p:nvSpPr>
        <p:spPr/>
        <p:txBody>
          <a:bodyPr>
            <a:normAutofit/>
          </a:bodyPr>
          <a:lstStyle/>
          <a:p>
            <a:r>
              <a:rPr lang="fr-FR" sz="2400" dirty="0"/>
              <a:t>DIEU EST AMOUR</a:t>
            </a:r>
          </a:p>
          <a:p>
            <a:pPr lvl="1"/>
            <a:r>
              <a:rPr lang="fr-FR" sz="2400" dirty="0"/>
              <a:t>La Trinité.</a:t>
            </a:r>
          </a:p>
          <a:p>
            <a:pPr lvl="1"/>
            <a:r>
              <a:rPr lang="fr-FR" sz="2400" dirty="0"/>
              <a:t>Le Père aime le Fils.</a:t>
            </a:r>
          </a:p>
          <a:p>
            <a:endParaRPr lang="fr-FR" sz="2400" dirty="0"/>
          </a:p>
          <a:p>
            <a:r>
              <a:rPr lang="fr-FR" sz="2400" dirty="0"/>
              <a:t>DIEU T’AIME</a:t>
            </a:r>
          </a:p>
          <a:p>
            <a:pPr lvl="1"/>
            <a:r>
              <a:rPr lang="fr-FR" sz="2400" dirty="0"/>
              <a:t>Personnellement, inconditionnellement, sans cesse.</a:t>
            </a:r>
          </a:p>
          <a:p>
            <a:pPr lvl="1"/>
            <a:r>
              <a:rPr lang="fr-FR" sz="2400" dirty="0"/>
              <a:t>Il a un projet immense pour toi.</a:t>
            </a:r>
          </a:p>
        </p:txBody>
      </p:sp>
    </p:spTree>
    <p:extLst>
      <p:ext uri="{BB962C8B-B14F-4D97-AF65-F5344CB8AC3E}">
        <p14:creationId xmlns:p14="http://schemas.microsoft.com/office/powerpoint/2010/main" val="647949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Notre incapacité à accueillir cet amour</a:t>
            </a:r>
            <a:br>
              <a:rPr lang="fr-FR" dirty="0"/>
            </a:br>
            <a:r>
              <a:rPr lang="fr-FR" dirty="0"/>
              <a:t>    ou le péril dramatique du péché</a:t>
            </a:r>
          </a:p>
        </p:txBody>
      </p:sp>
      <p:sp>
        <p:nvSpPr>
          <p:cNvPr id="3" name="Espace réservé du contenu 2"/>
          <p:cNvSpPr>
            <a:spLocks noGrp="1"/>
          </p:cNvSpPr>
          <p:nvPr>
            <p:ph idx="1"/>
          </p:nvPr>
        </p:nvSpPr>
        <p:spPr/>
        <p:txBody>
          <a:bodyPr>
            <a:normAutofit/>
          </a:bodyPr>
          <a:lstStyle/>
          <a:p>
            <a:r>
              <a:rPr lang="fr-FR" sz="2400" dirty="0"/>
              <a:t>AVANT LA FAUTE, L’EPREUVE</a:t>
            </a:r>
          </a:p>
          <a:p>
            <a:pPr lvl="1"/>
            <a:r>
              <a:rPr lang="fr-FR" sz="2400" dirty="0"/>
              <a:t>L’épreuve de se recevoir, de se laisser aimer</a:t>
            </a:r>
          </a:p>
          <a:p>
            <a:pPr lvl="1"/>
            <a:r>
              <a:rPr lang="fr-FR" sz="2400" dirty="0"/>
              <a:t>L’épreuve de faire confiance, de lâcher prise</a:t>
            </a:r>
          </a:p>
          <a:p>
            <a:endParaRPr lang="fr-FR" sz="2400" dirty="0"/>
          </a:p>
          <a:p>
            <a:r>
              <a:rPr lang="fr-FR" sz="2400" dirty="0"/>
              <a:t>DEPUIS LA FAUTE, L’IMPUISSANCE</a:t>
            </a:r>
          </a:p>
          <a:p>
            <a:pPr lvl="1"/>
            <a:r>
              <a:rPr lang="fr-FR" sz="2400" dirty="0"/>
              <a:t>L’impuissance de notre nature blessée</a:t>
            </a:r>
          </a:p>
          <a:p>
            <a:pPr lvl="1"/>
            <a:r>
              <a:rPr lang="fr-FR" sz="2400" dirty="0"/>
              <a:t>Les terribles conséquences de cette impuissance</a:t>
            </a:r>
          </a:p>
        </p:txBody>
      </p:sp>
    </p:spTree>
    <p:extLst>
      <p:ext uri="{BB962C8B-B14F-4D97-AF65-F5344CB8AC3E}">
        <p14:creationId xmlns:p14="http://schemas.microsoft.com/office/powerpoint/2010/main" val="3668451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bonne nouvelle :</a:t>
            </a:r>
            <a:br>
              <a:rPr lang="fr-FR" dirty="0"/>
            </a:br>
            <a:r>
              <a:rPr lang="fr-FR" dirty="0"/>
              <a:t>    « Jésus est ton Sauveur ! »</a:t>
            </a:r>
          </a:p>
        </p:txBody>
      </p:sp>
      <p:sp>
        <p:nvSpPr>
          <p:cNvPr id="3" name="Espace réservé du contenu 2"/>
          <p:cNvSpPr>
            <a:spLocks noGrp="1"/>
          </p:cNvSpPr>
          <p:nvPr>
            <p:ph idx="1"/>
          </p:nvPr>
        </p:nvSpPr>
        <p:spPr/>
        <p:txBody>
          <a:bodyPr>
            <a:normAutofit/>
          </a:bodyPr>
          <a:lstStyle/>
          <a:p>
            <a:r>
              <a:rPr lang="fr-FR" sz="2400" dirty="0"/>
              <a:t>LE CHRIST EST MORT</a:t>
            </a:r>
          </a:p>
          <a:p>
            <a:pPr lvl="1"/>
            <a:r>
              <a:rPr lang="fr-FR" sz="2400" dirty="0"/>
              <a:t>Jésus nous a sauvés par la croix.</a:t>
            </a:r>
          </a:p>
          <a:p>
            <a:pPr lvl="1"/>
            <a:r>
              <a:rPr lang="fr-FR" sz="2400" dirty="0"/>
              <a:t>Il a pris sur lui la condamnation du péché.</a:t>
            </a:r>
          </a:p>
          <a:p>
            <a:endParaRPr lang="fr-FR" sz="2400" dirty="0"/>
          </a:p>
          <a:p>
            <a:r>
              <a:rPr lang="fr-FR" sz="2400" dirty="0"/>
              <a:t>LE CHRIST EST RESSUSCITE</a:t>
            </a:r>
          </a:p>
          <a:p>
            <a:pPr lvl="1"/>
            <a:r>
              <a:rPr lang="fr-FR" sz="2400" dirty="0"/>
              <a:t>Jésus est le Seigneur de ta vie.</a:t>
            </a:r>
          </a:p>
          <a:p>
            <a:pPr lvl="1"/>
            <a:r>
              <a:rPr lang="fr-FR" sz="2400" dirty="0"/>
              <a:t>Il respecte ta liberté.</a:t>
            </a:r>
          </a:p>
          <a:p>
            <a:endParaRPr lang="fr-FR" sz="2400" dirty="0"/>
          </a:p>
        </p:txBody>
      </p:sp>
    </p:spTree>
    <p:extLst>
      <p:ext uri="{BB962C8B-B14F-4D97-AF65-F5344CB8AC3E}">
        <p14:creationId xmlns:p14="http://schemas.microsoft.com/office/powerpoint/2010/main" val="1202357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67813"/>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l’étymologie</a:t>
            </a:r>
            <a:br>
              <a:rPr lang="fr-FR" dirty="0"/>
            </a:br>
            <a:endParaRPr lang="fr-FR" dirty="0"/>
          </a:p>
        </p:txBody>
      </p:sp>
      <p:sp>
        <p:nvSpPr>
          <p:cNvPr id="4" name="Espace réservé du contenu 3"/>
          <p:cNvSpPr>
            <a:spLocks noGrp="1"/>
          </p:cNvSpPr>
          <p:nvPr>
            <p:ph sz="half" idx="2"/>
          </p:nvPr>
        </p:nvSpPr>
        <p:spPr>
          <a:xfrm>
            <a:off x="1371600" y="2739150"/>
            <a:ext cx="4443984" cy="2562193"/>
          </a:xfrm>
        </p:spPr>
        <p:txBody>
          <a:bodyPr>
            <a:normAutofit/>
          </a:bodyPr>
          <a:lstStyle/>
          <a:p>
            <a:r>
              <a:rPr lang="fr-FR" sz="2400" dirty="0"/>
              <a:t>Proclamer</a:t>
            </a:r>
          </a:p>
          <a:p>
            <a:r>
              <a:rPr lang="fr-FR" sz="2400" dirty="0"/>
              <a:t>Crier</a:t>
            </a:r>
          </a:p>
        </p:txBody>
      </p:sp>
      <p:sp>
        <p:nvSpPr>
          <p:cNvPr id="6" name="Espace réservé du contenu 5"/>
          <p:cNvSpPr>
            <a:spLocks noGrp="1"/>
          </p:cNvSpPr>
          <p:nvPr>
            <p:ph sz="quarter" idx="4"/>
          </p:nvPr>
        </p:nvSpPr>
        <p:spPr>
          <a:xfrm>
            <a:off x="6525014" y="2739150"/>
            <a:ext cx="4443984" cy="2562193"/>
          </a:xfrm>
        </p:spPr>
        <p:txBody>
          <a:bodyPr>
            <a:normAutofit/>
          </a:bodyPr>
          <a:lstStyle/>
          <a:p>
            <a:r>
              <a:rPr lang="fr-FR" sz="2400" dirty="0"/>
              <a:t>Enseigner</a:t>
            </a:r>
          </a:p>
          <a:p>
            <a:r>
              <a:rPr lang="fr-FR" sz="2400" dirty="0"/>
              <a:t>Retenir</a:t>
            </a:r>
          </a:p>
        </p:txBody>
      </p:sp>
    </p:spTree>
    <p:extLst>
      <p:ext uri="{BB962C8B-B14F-4D97-AF65-F5344CB8AC3E}">
        <p14:creationId xmlns:p14="http://schemas.microsoft.com/office/powerpoint/2010/main" val="105895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53065"/>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l’objectif</a:t>
            </a:r>
          </a:p>
        </p:txBody>
      </p:sp>
      <p:sp>
        <p:nvSpPr>
          <p:cNvPr id="4" name="Espace réservé du contenu 3"/>
          <p:cNvSpPr>
            <a:spLocks noGrp="1"/>
          </p:cNvSpPr>
          <p:nvPr>
            <p:ph sz="half" idx="2"/>
          </p:nvPr>
        </p:nvSpPr>
        <p:spPr>
          <a:xfrm>
            <a:off x="1371600" y="2739150"/>
            <a:ext cx="4443984" cy="2562193"/>
          </a:xfrm>
        </p:spPr>
        <p:txBody>
          <a:bodyPr>
            <a:normAutofit/>
          </a:bodyPr>
          <a:lstStyle/>
          <a:p>
            <a:r>
              <a:rPr lang="fr-FR" sz="2400" dirty="0"/>
              <a:t>Naître de nouveau</a:t>
            </a:r>
          </a:p>
          <a:p>
            <a:r>
              <a:rPr lang="fr-FR" sz="2400" dirty="0"/>
              <a:t>Goûter une vie nouvelle</a:t>
            </a:r>
          </a:p>
        </p:txBody>
      </p:sp>
      <p:sp>
        <p:nvSpPr>
          <p:cNvPr id="6" name="Espace réservé du contenu 5"/>
          <p:cNvSpPr>
            <a:spLocks noGrp="1"/>
          </p:cNvSpPr>
          <p:nvPr>
            <p:ph sz="quarter" idx="4"/>
          </p:nvPr>
        </p:nvSpPr>
        <p:spPr>
          <a:xfrm>
            <a:off x="6525014" y="2739150"/>
            <a:ext cx="4443984" cy="2562193"/>
          </a:xfrm>
        </p:spPr>
        <p:txBody>
          <a:bodyPr>
            <a:normAutofit/>
          </a:bodyPr>
          <a:lstStyle/>
          <a:p>
            <a:r>
              <a:rPr lang="fr-FR" sz="2400" dirty="0"/>
              <a:t>Croire dans le Christ</a:t>
            </a:r>
          </a:p>
          <a:p>
            <a:r>
              <a:rPr lang="fr-FR" sz="2400" dirty="0"/>
              <a:t>Grandir dans la vie chrétienne et spirituelle</a:t>
            </a:r>
          </a:p>
        </p:txBody>
      </p:sp>
    </p:spTree>
    <p:extLst>
      <p:ext uri="{BB962C8B-B14F-4D97-AF65-F5344CB8AC3E}">
        <p14:creationId xmlns:p14="http://schemas.microsoft.com/office/powerpoint/2010/main" val="18083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67813"/>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le contenu</a:t>
            </a:r>
            <a:br>
              <a:rPr lang="fr-FR" dirty="0"/>
            </a:br>
            <a:endParaRPr lang="fr-FR" dirty="0"/>
          </a:p>
        </p:txBody>
      </p:sp>
      <p:sp>
        <p:nvSpPr>
          <p:cNvPr id="4" name="Espace réservé du contenu 3"/>
          <p:cNvSpPr>
            <a:spLocks noGrp="1"/>
          </p:cNvSpPr>
          <p:nvPr>
            <p:ph sz="half" idx="2"/>
          </p:nvPr>
        </p:nvSpPr>
        <p:spPr>
          <a:xfrm>
            <a:off x="1371600" y="2739150"/>
            <a:ext cx="4443984" cy="3632621"/>
          </a:xfrm>
        </p:spPr>
        <p:txBody>
          <a:bodyPr>
            <a:normAutofit/>
          </a:bodyPr>
          <a:lstStyle/>
          <a:p>
            <a:r>
              <a:rPr lang="fr-FR" sz="2400" dirty="0"/>
              <a:t>Proclamer Jésus comme :</a:t>
            </a:r>
          </a:p>
          <a:p>
            <a:pPr lvl="1"/>
            <a:r>
              <a:rPr lang="fr-FR" sz="2400" dirty="0"/>
              <a:t>mort</a:t>
            </a:r>
          </a:p>
          <a:p>
            <a:pPr lvl="1"/>
            <a:r>
              <a:rPr lang="fr-FR" sz="2400" dirty="0"/>
              <a:t>ressuscité</a:t>
            </a:r>
          </a:p>
          <a:p>
            <a:pPr lvl="1"/>
            <a:r>
              <a:rPr lang="fr-FR" sz="2400" dirty="0"/>
              <a:t>glorifié</a:t>
            </a:r>
          </a:p>
          <a:p>
            <a:pPr lvl="1"/>
            <a:r>
              <a:rPr lang="fr-FR" sz="2400" dirty="0"/>
              <a:t>Sauveur</a:t>
            </a:r>
          </a:p>
          <a:p>
            <a:pPr lvl="1"/>
            <a:r>
              <a:rPr lang="fr-FR" sz="2400" dirty="0"/>
              <a:t>Seigneur</a:t>
            </a:r>
          </a:p>
          <a:p>
            <a:pPr lvl="1"/>
            <a:r>
              <a:rPr lang="fr-FR" sz="2400" dirty="0"/>
              <a:t>Messie</a:t>
            </a:r>
          </a:p>
          <a:p>
            <a:pPr lvl="1"/>
            <a:endParaRPr lang="fr-FR" sz="2400" dirty="0"/>
          </a:p>
          <a:p>
            <a:pPr lvl="1"/>
            <a:endParaRPr lang="fr-FR" sz="2400" dirty="0"/>
          </a:p>
        </p:txBody>
      </p:sp>
      <p:sp>
        <p:nvSpPr>
          <p:cNvPr id="6" name="Espace réservé du contenu 5"/>
          <p:cNvSpPr>
            <a:spLocks noGrp="1"/>
          </p:cNvSpPr>
          <p:nvPr>
            <p:ph sz="quarter" idx="4"/>
          </p:nvPr>
        </p:nvSpPr>
        <p:spPr>
          <a:xfrm>
            <a:off x="6525014" y="2739150"/>
            <a:ext cx="4443984" cy="3632621"/>
          </a:xfrm>
        </p:spPr>
        <p:txBody>
          <a:bodyPr>
            <a:normAutofit/>
          </a:bodyPr>
          <a:lstStyle/>
          <a:p>
            <a:r>
              <a:rPr lang="fr-FR" sz="2400" dirty="0"/>
              <a:t>Connaître le contenu de la </a:t>
            </a:r>
            <a:br>
              <a:rPr lang="fr-FR" sz="2400" dirty="0"/>
            </a:br>
            <a:r>
              <a:rPr lang="fr-FR" sz="2400" dirty="0"/>
              <a:t>foi :</a:t>
            </a:r>
          </a:p>
          <a:p>
            <a:pPr lvl="1"/>
            <a:r>
              <a:rPr lang="fr-FR" sz="2400" dirty="0"/>
              <a:t>la morale</a:t>
            </a:r>
          </a:p>
          <a:p>
            <a:pPr lvl="1"/>
            <a:r>
              <a:rPr lang="fr-FR" sz="2400" dirty="0"/>
              <a:t>le dogme</a:t>
            </a:r>
          </a:p>
          <a:p>
            <a:pPr lvl="1"/>
            <a:r>
              <a:rPr lang="fr-FR" sz="2400" dirty="0"/>
              <a:t>la Bible</a:t>
            </a:r>
          </a:p>
          <a:p>
            <a:r>
              <a:rPr lang="fr-FR" sz="2400" dirty="0"/>
              <a:t>Apprendre à s’y conformer</a:t>
            </a:r>
          </a:p>
        </p:txBody>
      </p:sp>
    </p:spTree>
    <p:extLst>
      <p:ext uri="{BB962C8B-B14F-4D97-AF65-F5344CB8AC3E}">
        <p14:creationId xmlns:p14="http://schemas.microsoft.com/office/powerpoint/2010/main" val="2274768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800" dirty="0"/>
              <a:t>Esprit de Sainteté, viens combler nos cœurs ;</a:t>
            </a:r>
            <a:br>
              <a:rPr lang="fr-FR" sz="3800" dirty="0"/>
            </a:br>
            <a:r>
              <a:rPr lang="fr-FR" sz="3800" dirty="0"/>
              <a:t>tout au fond de nos vies, révèle ta puissance.</a:t>
            </a:r>
            <a:br>
              <a:rPr lang="fr-FR" sz="3800" dirty="0"/>
            </a:br>
            <a:r>
              <a:rPr lang="fr-FR" sz="3800" dirty="0"/>
              <a:t>Esprit de Sainteté, viens combler nos cœurs ;</a:t>
            </a:r>
            <a:br>
              <a:rPr lang="fr-FR" sz="3800" dirty="0"/>
            </a:br>
            <a:r>
              <a:rPr lang="fr-FR" sz="3800" dirty="0"/>
              <a:t>chaque jour, fais de nous </a:t>
            </a:r>
            <a:br>
              <a:rPr lang="fr-FR" sz="3800" dirty="0"/>
            </a:br>
            <a:r>
              <a:rPr lang="fr-FR" sz="3800" dirty="0"/>
              <a:t>                                   des témoins du Seigneur.</a:t>
            </a:r>
            <a:br>
              <a:rPr lang="fr-FR" sz="3800" dirty="0"/>
            </a:br>
            <a:br>
              <a:rPr lang="fr-FR" sz="3800" dirty="0"/>
            </a:br>
            <a:r>
              <a:rPr lang="fr-FR" sz="3800" dirty="0"/>
              <a:t>Tu es la lumière qui viens nous éclairer,</a:t>
            </a:r>
            <a:br>
              <a:rPr lang="fr-FR" sz="3800" dirty="0"/>
            </a:br>
            <a:r>
              <a:rPr lang="fr-FR" sz="3800" dirty="0"/>
              <a:t>le libérateur qui viens nous délivrer,</a:t>
            </a:r>
            <a:br>
              <a:rPr lang="fr-FR" sz="3800" dirty="0"/>
            </a:br>
            <a:r>
              <a:rPr lang="fr-FR" sz="3800" dirty="0"/>
              <a:t>le consolateur, Esprit de vérité,</a:t>
            </a:r>
            <a:br>
              <a:rPr lang="fr-FR" sz="3800" dirty="0"/>
            </a:br>
            <a:r>
              <a:rPr lang="fr-FR" sz="3800" dirty="0"/>
              <a:t>en toi l’espérance et la fidélité.</a:t>
            </a:r>
          </a:p>
        </p:txBody>
      </p:sp>
    </p:spTree>
    <p:extLst>
      <p:ext uri="{BB962C8B-B14F-4D97-AF65-F5344CB8AC3E}">
        <p14:creationId xmlns:p14="http://schemas.microsoft.com/office/powerpoint/2010/main" val="333690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67813"/>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la méthode</a:t>
            </a:r>
            <a:endParaRPr lang="fr-FR" dirty="0"/>
          </a:p>
        </p:txBody>
      </p:sp>
      <p:sp>
        <p:nvSpPr>
          <p:cNvPr id="4" name="Espace réservé du contenu 3"/>
          <p:cNvSpPr>
            <a:spLocks noGrp="1"/>
          </p:cNvSpPr>
          <p:nvPr>
            <p:ph sz="half" idx="2"/>
          </p:nvPr>
        </p:nvSpPr>
        <p:spPr>
          <a:xfrm>
            <a:off x="1371600" y="2739150"/>
            <a:ext cx="4443984" cy="3690679"/>
          </a:xfrm>
        </p:spPr>
        <p:txBody>
          <a:bodyPr>
            <a:normAutofit/>
          </a:bodyPr>
          <a:lstStyle/>
          <a:p>
            <a:r>
              <a:rPr lang="fr-FR" sz="2400" dirty="0"/>
              <a:t>Proclamer et attester par le témoignage la Bonne Nouvelle du salut en Jésus Christ</a:t>
            </a:r>
          </a:p>
          <a:p>
            <a:r>
              <a:rPr lang="fr-FR" sz="2400" dirty="0"/>
              <a:t>S’adresser au désir du cœur, puis à la volonté</a:t>
            </a:r>
          </a:p>
          <a:p>
            <a:r>
              <a:rPr lang="fr-FR" sz="2400" dirty="0"/>
              <a:t>S’appuyer sur le témoignage personnel</a:t>
            </a:r>
          </a:p>
        </p:txBody>
      </p:sp>
      <p:sp>
        <p:nvSpPr>
          <p:cNvPr id="6" name="Espace réservé du contenu 5"/>
          <p:cNvSpPr>
            <a:spLocks noGrp="1"/>
          </p:cNvSpPr>
          <p:nvPr>
            <p:ph sz="quarter" idx="4"/>
          </p:nvPr>
        </p:nvSpPr>
        <p:spPr>
          <a:xfrm>
            <a:off x="6525014" y="2739150"/>
            <a:ext cx="4443984" cy="3690679"/>
          </a:xfrm>
        </p:spPr>
        <p:txBody>
          <a:bodyPr>
            <a:normAutofit/>
          </a:bodyPr>
          <a:lstStyle/>
          <a:p>
            <a:r>
              <a:rPr lang="fr-FR" sz="2400" dirty="0"/>
              <a:t>Enseigner de façon ordonnée et progressive</a:t>
            </a:r>
          </a:p>
          <a:p>
            <a:r>
              <a:rPr lang="fr-FR" sz="2400" dirty="0"/>
              <a:t>S’adresser à l’intelligence</a:t>
            </a:r>
          </a:p>
          <a:p>
            <a:r>
              <a:rPr lang="fr-FR" sz="2400" dirty="0"/>
              <a:t>Annoncer l’ensemble de la foi de l’Eglise</a:t>
            </a:r>
          </a:p>
        </p:txBody>
      </p:sp>
    </p:spTree>
    <p:extLst>
      <p:ext uri="{BB962C8B-B14F-4D97-AF65-F5344CB8AC3E}">
        <p14:creationId xmlns:p14="http://schemas.microsoft.com/office/powerpoint/2010/main" val="2448268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67813"/>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l’agent</a:t>
            </a:r>
            <a:endParaRPr lang="fr-FR" dirty="0"/>
          </a:p>
        </p:txBody>
      </p:sp>
      <p:sp>
        <p:nvSpPr>
          <p:cNvPr id="4" name="Espace réservé du contenu 3"/>
          <p:cNvSpPr>
            <a:spLocks noGrp="1"/>
          </p:cNvSpPr>
          <p:nvPr>
            <p:ph sz="half" idx="2"/>
          </p:nvPr>
        </p:nvSpPr>
        <p:spPr>
          <a:xfrm>
            <a:off x="1371600" y="2739150"/>
            <a:ext cx="4443984" cy="3690679"/>
          </a:xfrm>
        </p:spPr>
        <p:txBody>
          <a:bodyPr>
            <a:normAutofit/>
          </a:bodyPr>
          <a:lstStyle/>
          <a:p>
            <a:r>
              <a:rPr lang="fr-FR" sz="2400" dirty="0"/>
              <a:t>Proclamer et attester par le témoignage la Bonne Nouvelle du salut en Jésus Christ</a:t>
            </a:r>
          </a:p>
          <a:p>
            <a:r>
              <a:rPr lang="fr-FR" sz="2400" dirty="0"/>
              <a:t>S’adresser au désir du cœur, puis à la volonté</a:t>
            </a:r>
          </a:p>
          <a:p>
            <a:r>
              <a:rPr lang="fr-FR" sz="2400" dirty="0"/>
              <a:t>S’appuyer sur le témoignage personnel</a:t>
            </a:r>
          </a:p>
        </p:txBody>
      </p:sp>
      <p:sp>
        <p:nvSpPr>
          <p:cNvPr id="6" name="Espace réservé du contenu 5"/>
          <p:cNvSpPr>
            <a:spLocks noGrp="1"/>
          </p:cNvSpPr>
          <p:nvPr>
            <p:ph sz="quarter" idx="4"/>
          </p:nvPr>
        </p:nvSpPr>
        <p:spPr>
          <a:xfrm>
            <a:off x="6525014" y="2739150"/>
            <a:ext cx="4443984" cy="3690679"/>
          </a:xfrm>
        </p:spPr>
        <p:txBody>
          <a:bodyPr>
            <a:normAutofit/>
          </a:bodyPr>
          <a:lstStyle/>
          <a:p>
            <a:r>
              <a:rPr lang="fr-FR" sz="2400" dirty="0"/>
              <a:t>Enseigner de façon ordonnée et progressive</a:t>
            </a:r>
          </a:p>
          <a:p>
            <a:r>
              <a:rPr lang="fr-FR" sz="2400" dirty="0"/>
              <a:t>S’adresser à l’intelligence</a:t>
            </a:r>
          </a:p>
          <a:p>
            <a:r>
              <a:rPr lang="fr-FR" sz="2400" dirty="0"/>
              <a:t>Annoncer l’ensemble de la foi de l’Eglise</a:t>
            </a:r>
          </a:p>
        </p:txBody>
      </p:sp>
    </p:spTree>
    <p:extLst>
      <p:ext uri="{BB962C8B-B14F-4D97-AF65-F5344CB8AC3E}">
        <p14:creationId xmlns:p14="http://schemas.microsoft.com/office/powerpoint/2010/main" val="395968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67813"/>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le but à atteindre</a:t>
            </a:r>
            <a:endParaRPr lang="fr-FR" dirty="0"/>
          </a:p>
        </p:txBody>
      </p:sp>
      <p:sp>
        <p:nvSpPr>
          <p:cNvPr id="4" name="Espace réservé du contenu 3"/>
          <p:cNvSpPr>
            <a:spLocks noGrp="1"/>
          </p:cNvSpPr>
          <p:nvPr>
            <p:ph sz="half" idx="2"/>
          </p:nvPr>
        </p:nvSpPr>
        <p:spPr>
          <a:xfrm>
            <a:off x="1371600" y="2739150"/>
            <a:ext cx="4443984" cy="3690679"/>
          </a:xfrm>
        </p:spPr>
        <p:txBody>
          <a:bodyPr>
            <a:normAutofit/>
          </a:bodyPr>
          <a:lstStyle/>
          <a:p>
            <a:r>
              <a:rPr lang="fr-FR" sz="2400" dirty="0"/>
              <a:t>Avoir le cœur transpercé</a:t>
            </a:r>
          </a:p>
          <a:p>
            <a:r>
              <a:rPr lang="fr-FR" sz="2400" dirty="0"/>
              <a:t>Faire l’expérience de l’amour de Dieu et notre être de pécheur</a:t>
            </a:r>
          </a:p>
          <a:p>
            <a:r>
              <a:rPr lang="fr-FR" sz="2400" dirty="0"/>
              <a:t>La rencontre personnelle avec Jésus par la foi et la conversion</a:t>
            </a:r>
          </a:p>
          <a:p>
            <a:r>
              <a:rPr lang="fr-FR" sz="2400" dirty="0"/>
              <a:t>La réception du don de l’Esprit Saint</a:t>
            </a:r>
          </a:p>
        </p:txBody>
      </p:sp>
      <p:sp>
        <p:nvSpPr>
          <p:cNvPr id="6" name="Espace réservé du contenu 5"/>
          <p:cNvSpPr>
            <a:spLocks noGrp="1"/>
          </p:cNvSpPr>
          <p:nvPr>
            <p:ph sz="quarter" idx="4"/>
          </p:nvPr>
        </p:nvSpPr>
        <p:spPr>
          <a:xfrm>
            <a:off x="6525014" y="2739150"/>
            <a:ext cx="4443984" cy="3690679"/>
          </a:xfrm>
        </p:spPr>
        <p:txBody>
          <a:bodyPr>
            <a:normAutofit/>
          </a:bodyPr>
          <a:lstStyle/>
          <a:p>
            <a:r>
              <a:rPr lang="fr-FR" sz="2400" dirty="0"/>
              <a:t>L’intégration dans une communauté chrétienne</a:t>
            </a:r>
          </a:p>
          <a:p>
            <a:r>
              <a:rPr lang="fr-FR" sz="2400" dirty="0"/>
              <a:t>La sanctification et l’édification des baptisés en communion avec l’</a:t>
            </a:r>
            <a:r>
              <a:rPr lang="fr-FR" sz="2400" dirty="0" err="1"/>
              <a:t>Egliseù</a:t>
            </a:r>
            <a:endParaRPr lang="fr-FR" sz="2400" dirty="0"/>
          </a:p>
          <a:p>
            <a:r>
              <a:rPr lang="fr-FR" sz="2400" dirty="0"/>
              <a:t>La sainteté du Peuple de Dieu</a:t>
            </a:r>
          </a:p>
        </p:txBody>
      </p:sp>
    </p:spTree>
    <p:extLst>
      <p:ext uri="{BB962C8B-B14F-4D97-AF65-F5344CB8AC3E}">
        <p14:creationId xmlns:p14="http://schemas.microsoft.com/office/powerpoint/2010/main" val="389473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53065"/>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la réponse</a:t>
            </a:r>
            <a:endParaRPr lang="fr-FR" dirty="0"/>
          </a:p>
        </p:txBody>
      </p:sp>
      <p:sp>
        <p:nvSpPr>
          <p:cNvPr id="4" name="Espace réservé du contenu 3"/>
          <p:cNvSpPr>
            <a:spLocks noGrp="1"/>
          </p:cNvSpPr>
          <p:nvPr>
            <p:ph sz="half" idx="2"/>
          </p:nvPr>
        </p:nvSpPr>
        <p:spPr>
          <a:xfrm>
            <a:off x="1371600" y="2739150"/>
            <a:ext cx="4443984" cy="3690679"/>
          </a:xfrm>
        </p:spPr>
        <p:txBody>
          <a:bodyPr>
            <a:normAutofit/>
          </a:bodyPr>
          <a:lstStyle/>
          <a:p>
            <a:r>
              <a:rPr lang="fr-FR" sz="2400" dirty="0"/>
              <a:t>Personnelle</a:t>
            </a:r>
          </a:p>
          <a:p>
            <a:pPr lvl="1"/>
            <a:r>
              <a:rPr lang="fr-FR" sz="2400" dirty="0"/>
              <a:t>Mon Sauveur</a:t>
            </a:r>
          </a:p>
          <a:p>
            <a:pPr lvl="1"/>
            <a:r>
              <a:rPr lang="fr-FR" sz="2400" dirty="0"/>
              <a:t>Mon Seigneur</a:t>
            </a:r>
          </a:p>
          <a:p>
            <a:pPr lvl="1"/>
            <a:r>
              <a:rPr lang="fr-FR" sz="2400" dirty="0"/>
              <a:t>Mon Messie</a:t>
            </a:r>
          </a:p>
        </p:txBody>
      </p:sp>
      <p:sp>
        <p:nvSpPr>
          <p:cNvPr id="6" name="Espace réservé du contenu 5"/>
          <p:cNvSpPr>
            <a:spLocks noGrp="1"/>
          </p:cNvSpPr>
          <p:nvPr>
            <p:ph sz="quarter" idx="4"/>
          </p:nvPr>
        </p:nvSpPr>
        <p:spPr>
          <a:xfrm>
            <a:off x="6525014" y="2739150"/>
            <a:ext cx="4443984" cy="3690679"/>
          </a:xfrm>
        </p:spPr>
        <p:txBody>
          <a:bodyPr>
            <a:normAutofit/>
          </a:bodyPr>
          <a:lstStyle/>
          <a:p>
            <a:r>
              <a:rPr lang="fr-FR" sz="2400" dirty="0"/>
              <a:t>Communautaire et sociale</a:t>
            </a:r>
          </a:p>
          <a:p>
            <a:pPr lvl="1"/>
            <a:r>
              <a:rPr lang="fr-FR" sz="2400" dirty="0"/>
              <a:t>Notre Sauveur</a:t>
            </a:r>
          </a:p>
          <a:p>
            <a:pPr lvl="1"/>
            <a:r>
              <a:rPr lang="fr-FR" sz="2400" dirty="0"/>
              <a:t>Notre Seigneur</a:t>
            </a:r>
          </a:p>
          <a:p>
            <a:pPr lvl="1"/>
            <a:r>
              <a:rPr lang="fr-FR" sz="2400" dirty="0"/>
              <a:t>Notre Messie</a:t>
            </a:r>
          </a:p>
        </p:txBody>
      </p:sp>
    </p:spTree>
    <p:extLst>
      <p:ext uri="{BB962C8B-B14F-4D97-AF65-F5344CB8AC3E}">
        <p14:creationId xmlns:p14="http://schemas.microsoft.com/office/powerpoint/2010/main" val="2757150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71600" y="685800"/>
            <a:ext cx="9601200" cy="538316"/>
          </a:xfrm>
          <a:solidFill>
            <a:schemeClr val="accent1">
              <a:lumMod val="60000"/>
              <a:lumOff val="40000"/>
            </a:schemeClr>
          </a:solidFill>
          <a:ln>
            <a:solidFill>
              <a:schemeClr val="tx1"/>
            </a:solidFill>
          </a:ln>
        </p:spPr>
        <p:txBody>
          <a:bodyPr>
            <a:normAutofit fontScale="90000"/>
          </a:bodyPr>
          <a:lstStyle/>
          <a:p>
            <a:pPr algn="ctr"/>
            <a:r>
              <a:rPr lang="fr-FR" cap="all" dirty="0"/>
              <a:t>kérygme                  %               catéchèse</a:t>
            </a:r>
            <a:br>
              <a:rPr lang="fr-FR" cap="all" dirty="0"/>
            </a:br>
            <a:br>
              <a:rPr lang="fr-FR" cap="all" dirty="0"/>
            </a:br>
            <a:r>
              <a:rPr lang="fr-FR" cap="all" dirty="0"/>
              <a:t>le temps</a:t>
            </a:r>
            <a:endParaRPr lang="fr-FR" dirty="0"/>
          </a:p>
        </p:txBody>
      </p:sp>
      <p:sp>
        <p:nvSpPr>
          <p:cNvPr id="4" name="Espace réservé du contenu 3"/>
          <p:cNvSpPr>
            <a:spLocks noGrp="1"/>
          </p:cNvSpPr>
          <p:nvPr>
            <p:ph sz="half" idx="2"/>
          </p:nvPr>
        </p:nvSpPr>
        <p:spPr>
          <a:xfrm>
            <a:off x="1371600" y="2739150"/>
            <a:ext cx="4443984" cy="3690679"/>
          </a:xfrm>
        </p:spPr>
        <p:txBody>
          <a:bodyPr>
            <a:normAutofit/>
          </a:bodyPr>
          <a:lstStyle/>
          <a:p>
            <a:r>
              <a:rPr lang="fr-FR" sz="2400" dirty="0"/>
              <a:t>Aujourd’hui</a:t>
            </a:r>
          </a:p>
        </p:txBody>
      </p:sp>
      <p:sp>
        <p:nvSpPr>
          <p:cNvPr id="6" name="Espace réservé du contenu 5"/>
          <p:cNvSpPr>
            <a:spLocks noGrp="1"/>
          </p:cNvSpPr>
          <p:nvPr>
            <p:ph sz="quarter" idx="4"/>
          </p:nvPr>
        </p:nvSpPr>
        <p:spPr>
          <a:xfrm>
            <a:off x="6525014" y="2739150"/>
            <a:ext cx="4443984" cy="3690679"/>
          </a:xfrm>
        </p:spPr>
        <p:txBody>
          <a:bodyPr>
            <a:normAutofit/>
          </a:bodyPr>
          <a:lstStyle/>
          <a:p>
            <a:r>
              <a:rPr lang="fr-FR" sz="2400" dirty="0"/>
              <a:t>À partir d’aujourd’hui</a:t>
            </a:r>
          </a:p>
        </p:txBody>
      </p:sp>
    </p:spTree>
    <p:extLst>
      <p:ext uri="{BB962C8B-B14F-4D97-AF65-F5344CB8AC3E}">
        <p14:creationId xmlns:p14="http://schemas.microsoft.com/office/powerpoint/2010/main" val="4058137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Enjeux pastoraux</a:t>
            </a:r>
          </a:p>
        </p:txBody>
      </p:sp>
      <p:sp>
        <p:nvSpPr>
          <p:cNvPr id="3" name="Espace réservé du texte 2"/>
          <p:cNvSpPr>
            <a:spLocks noGrp="1"/>
          </p:cNvSpPr>
          <p:nvPr>
            <p:ph type="body" idx="1"/>
          </p:nvPr>
        </p:nvSpPr>
        <p:spPr/>
        <p:txBody>
          <a:bodyPr>
            <a:normAutofit/>
          </a:bodyPr>
          <a:lstStyle/>
          <a:p>
            <a:r>
              <a:rPr lang="fr-FR" sz="3200" dirty="0"/>
              <a:t>DANS UN CONTEXTE</a:t>
            </a:r>
          </a:p>
          <a:p>
            <a:r>
              <a:rPr lang="fr-FR" sz="3200" dirty="0"/>
              <a:t>DE DECHRISTIANISATION</a:t>
            </a:r>
          </a:p>
        </p:txBody>
      </p:sp>
    </p:spTree>
    <p:extLst>
      <p:ext uri="{BB962C8B-B14F-4D97-AF65-F5344CB8AC3E}">
        <p14:creationId xmlns:p14="http://schemas.microsoft.com/office/powerpoint/2010/main" val="406637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kérygme pour les païens</a:t>
            </a:r>
          </a:p>
        </p:txBody>
      </p:sp>
      <p:sp>
        <p:nvSpPr>
          <p:cNvPr id="3" name="Espace réservé du contenu 2"/>
          <p:cNvSpPr>
            <a:spLocks noGrp="1"/>
          </p:cNvSpPr>
          <p:nvPr>
            <p:ph idx="1"/>
          </p:nvPr>
        </p:nvSpPr>
        <p:spPr/>
        <p:txBody>
          <a:bodyPr>
            <a:normAutofit/>
          </a:bodyPr>
          <a:lstStyle/>
          <a:p>
            <a:r>
              <a:rPr lang="fr-FR" sz="2400" dirty="0"/>
              <a:t>L’expérience de l’amour de Dieu le Père.</a:t>
            </a:r>
          </a:p>
          <a:p>
            <a:r>
              <a:rPr lang="fr-FR" sz="2400" dirty="0"/>
              <a:t>La rencontre avec le Christ Sauveur.</a:t>
            </a:r>
          </a:p>
          <a:p>
            <a:r>
              <a:rPr lang="fr-FR" sz="2400" dirty="0"/>
              <a:t>L’effusion de l’Esprit Saint.</a:t>
            </a:r>
          </a:p>
        </p:txBody>
      </p:sp>
    </p:spTree>
    <p:extLst>
      <p:ext uri="{BB962C8B-B14F-4D97-AF65-F5344CB8AC3E}">
        <p14:creationId xmlns:p14="http://schemas.microsoft.com/office/powerpoint/2010/main" val="1600371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kérygme pour les chrétiens</a:t>
            </a:r>
          </a:p>
        </p:txBody>
      </p:sp>
      <p:sp>
        <p:nvSpPr>
          <p:cNvPr id="3" name="Espace réservé du contenu 2"/>
          <p:cNvSpPr>
            <a:spLocks noGrp="1"/>
          </p:cNvSpPr>
          <p:nvPr>
            <p:ph idx="1"/>
          </p:nvPr>
        </p:nvSpPr>
        <p:spPr/>
        <p:txBody>
          <a:bodyPr>
            <a:normAutofit/>
          </a:bodyPr>
          <a:lstStyle/>
          <a:p>
            <a:r>
              <a:rPr lang="fr-FR" sz="2400" dirty="0"/>
              <a:t>Le renouvellement de la foi.</a:t>
            </a:r>
          </a:p>
          <a:p>
            <a:r>
              <a:rPr lang="fr-FR" sz="2400" dirty="0"/>
              <a:t>La purification de la religion.</a:t>
            </a:r>
          </a:p>
          <a:p>
            <a:endParaRPr lang="fr-FR" sz="2400" dirty="0"/>
          </a:p>
          <a:p>
            <a:r>
              <a:rPr lang="fr-FR" sz="2400" dirty="0"/>
              <a:t>La joie de croire et d’annoncer la Bonne Nouvelle.</a:t>
            </a:r>
          </a:p>
          <a:p>
            <a:r>
              <a:rPr lang="fr-FR" sz="2400" dirty="0"/>
              <a:t>Un fond et une forme pour l’évangélisation.</a:t>
            </a:r>
          </a:p>
          <a:p>
            <a:endParaRPr lang="fr-FR" sz="2400" dirty="0"/>
          </a:p>
          <a:p>
            <a:r>
              <a:rPr lang="fr-FR" sz="2400" dirty="0"/>
              <a:t>Avec l’oraison : le combo gagnant.</a:t>
            </a:r>
          </a:p>
        </p:txBody>
      </p:sp>
    </p:spTree>
    <p:extLst>
      <p:ext uri="{BB962C8B-B14F-4D97-AF65-F5344CB8AC3E}">
        <p14:creationId xmlns:p14="http://schemas.microsoft.com/office/powerpoint/2010/main" val="1859828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 parcours</a:t>
            </a:r>
            <a:br>
              <a:rPr lang="fr-FR" dirty="0"/>
            </a:br>
            <a:r>
              <a:rPr lang="fr-FR" i="1" dirty="0"/>
              <a:t>Venez &amp; voyez !</a:t>
            </a:r>
          </a:p>
        </p:txBody>
      </p:sp>
      <p:sp>
        <p:nvSpPr>
          <p:cNvPr id="3" name="Espace réservé du texte 2"/>
          <p:cNvSpPr>
            <a:spLocks noGrp="1"/>
          </p:cNvSpPr>
          <p:nvPr>
            <p:ph type="body" idx="1"/>
          </p:nvPr>
        </p:nvSpPr>
        <p:spPr/>
        <p:txBody>
          <a:bodyPr>
            <a:normAutofit lnSpcReduction="10000"/>
          </a:bodyPr>
          <a:lstStyle/>
          <a:p>
            <a:r>
              <a:rPr lang="fr-FR" sz="3200" dirty="0"/>
              <a:t>TROIS FOIS UNE HEURE ET DEMI</a:t>
            </a:r>
          </a:p>
          <a:p>
            <a:r>
              <a:rPr lang="fr-FR" sz="3200" dirty="0"/>
              <a:t>ET CE N’EST QUE LE DEBUT !</a:t>
            </a:r>
          </a:p>
        </p:txBody>
      </p:sp>
    </p:spTree>
    <p:extLst>
      <p:ext uri="{BB962C8B-B14F-4D97-AF65-F5344CB8AC3E}">
        <p14:creationId xmlns:p14="http://schemas.microsoft.com/office/powerpoint/2010/main" val="1142559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849" y="0"/>
            <a:ext cx="4848301" cy="6858000"/>
          </a:xfrm>
          <a:prstGeom prst="rect">
            <a:avLst/>
          </a:prstGeom>
        </p:spPr>
      </p:pic>
    </p:spTree>
    <p:extLst>
      <p:ext uri="{BB962C8B-B14F-4D97-AF65-F5344CB8AC3E}">
        <p14:creationId xmlns:p14="http://schemas.microsoft.com/office/powerpoint/2010/main" val="40595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kérygme</a:t>
            </a:r>
            <a:br>
              <a:rPr lang="fr-FR" dirty="0"/>
            </a:br>
            <a:r>
              <a:rPr lang="fr-FR" dirty="0"/>
              <a:t>dans la Bible</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282055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Premier témoignage</a:t>
            </a:r>
            <a:endParaRPr lang="fr-FR" dirty="0"/>
          </a:p>
        </p:txBody>
      </p:sp>
      <p:sp>
        <p:nvSpPr>
          <p:cNvPr id="3" name="Espace réservé du contenu 2"/>
          <p:cNvSpPr>
            <a:spLocks noGrp="1"/>
          </p:cNvSpPr>
          <p:nvPr>
            <p:ph idx="1"/>
          </p:nvPr>
        </p:nvSpPr>
        <p:spPr>
          <a:xfrm>
            <a:off x="1371600" y="1524000"/>
            <a:ext cx="9601200" cy="4963886"/>
          </a:xfrm>
        </p:spPr>
        <p:txBody>
          <a:bodyPr>
            <a:normAutofit/>
          </a:bodyPr>
          <a:lstStyle/>
          <a:p>
            <a:r>
              <a:rPr lang="fr-FR" sz="2400" dirty="0"/>
              <a:t>J’ai décidé de vivre ce parcours à cause des témoignages d'amies qui ont suivi la première réunion (pour laquelle je n'étais malheureusement pas disponible).</a:t>
            </a:r>
          </a:p>
          <a:p>
            <a:r>
              <a:rPr lang="fr-FR" sz="2400" dirty="0"/>
              <a:t>Le parcours m’a apporté des connaissances sur la religion et la foi, beaucoup de questions et une envie d'apprendre davantage.</a:t>
            </a:r>
          </a:p>
          <a:p>
            <a:r>
              <a:rPr lang="fr-FR" sz="2400" dirty="0"/>
              <a:t>Pour l'instant c'est un peu tôt pour dire que quelque chose à changé dans ma vie et ma relation à Dieu mais beaucoup d'interrogations qui me permettront sans doute d'évoluer.</a:t>
            </a:r>
          </a:p>
          <a:p>
            <a:r>
              <a:rPr lang="fr-FR" sz="2400" dirty="0"/>
              <a:t>A ceux qui voudraient vivre ce parcours, je dirais qu’il est très bien structuré, accessible à tous niveaux et qu’il permet de redécouvrir le fondement de notre religion : Dieu amour et Jésus Sauveur.</a:t>
            </a:r>
          </a:p>
        </p:txBody>
      </p:sp>
    </p:spTree>
    <p:extLst>
      <p:ext uri="{BB962C8B-B14F-4D97-AF65-F5344CB8AC3E}">
        <p14:creationId xmlns:p14="http://schemas.microsoft.com/office/powerpoint/2010/main" val="1565594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Deuxième témoignage</a:t>
            </a:r>
            <a:endParaRPr lang="fr-FR" dirty="0"/>
          </a:p>
        </p:txBody>
      </p:sp>
      <p:sp>
        <p:nvSpPr>
          <p:cNvPr id="3" name="Espace réservé du contenu 2"/>
          <p:cNvSpPr>
            <a:spLocks noGrp="1"/>
          </p:cNvSpPr>
          <p:nvPr>
            <p:ph idx="1"/>
          </p:nvPr>
        </p:nvSpPr>
        <p:spPr>
          <a:xfrm>
            <a:off x="1371600" y="1524000"/>
            <a:ext cx="9601200" cy="4963886"/>
          </a:xfrm>
        </p:spPr>
        <p:txBody>
          <a:bodyPr>
            <a:normAutofit/>
          </a:bodyPr>
          <a:lstStyle/>
          <a:p>
            <a:r>
              <a:rPr lang="fr-FR" sz="2400" dirty="0"/>
              <a:t>Dans ma vie, ces partages spirituels m'ont apporté la réflexion au plus profond de moi-même pour me rappeler que le Seigneur est toujours là et surtout, inconditionnellement.</a:t>
            </a:r>
          </a:p>
          <a:p>
            <a:r>
              <a:rPr lang="fr-FR" sz="2400" dirty="0"/>
              <a:t>Cela m'a remise sur mon chemin de foi pour écouter sa petite voix qui me dit : </a:t>
            </a:r>
            <a:r>
              <a:rPr lang="fr-FR" sz="2400" i="1" dirty="0"/>
              <a:t>"Je suis là avec tout mon amour pour toi.« </a:t>
            </a:r>
            <a:endParaRPr lang="fr-FR" sz="2400" dirty="0"/>
          </a:p>
          <a:p>
            <a:r>
              <a:rPr lang="fr-FR" sz="2400" dirty="0"/>
              <a:t>Parfois, on se laisse absorber par la vie de tous les jours et le Seigneur est mis de côté. Pourtant, c'est auprès de lui que l'équilibre naît.</a:t>
            </a:r>
          </a:p>
        </p:txBody>
      </p:sp>
    </p:spTree>
    <p:extLst>
      <p:ext uri="{BB962C8B-B14F-4D97-AF65-F5344CB8AC3E}">
        <p14:creationId xmlns:p14="http://schemas.microsoft.com/office/powerpoint/2010/main" val="114572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Troisième témoignage</a:t>
            </a:r>
            <a:endParaRPr lang="fr-FR" dirty="0"/>
          </a:p>
        </p:txBody>
      </p:sp>
      <p:sp>
        <p:nvSpPr>
          <p:cNvPr id="3" name="Espace réservé du contenu 2"/>
          <p:cNvSpPr>
            <a:spLocks noGrp="1"/>
          </p:cNvSpPr>
          <p:nvPr>
            <p:ph idx="1"/>
          </p:nvPr>
        </p:nvSpPr>
        <p:spPr>
          <a:xfrm>
            <a:off x="1371600" y="1524000"/>
            <a:ext cx="9601200" cy="4963886"/>
          </a:xfrm>
        </p:spPr>
        <p:txBody>
          <a:bodyPr>
            <a:normAutofit/>
          </a:bodyPr>
          <a:lstStyle/>
          <a:p>
            <a:r>
              <a:rPr lang="fr-FR" sz="2400" dirty="0"/>
              <a:t>Quand mon fils a eu ses deux ans, j’ai décidé de le baptiser afin qu’il entre dans la vie chrétienne. J’ai rencontré des personnes formidables, lors de l’organisation du baptême, qui m’ont aidée à rouvrir mon cœur à Jésus.</a:t>
            </a:r>
          </a:p>
          <a:p>
            <a:r>
              <a:rPr lang="fr-FR" sz="2400" dirty="0"/>
              <a:t>En fait, je crois que ce qui m’a décidé à suivre ce parcours, c’est d'avoir constaté que je mettais ma foi de côté et que de ce fait je ne me sentais pas bien. J’avais besoin de me reconnecter à Jésus. Il ne faut pas avoir de craintes ou de réticences mais plutôt laisser Dieu se connecter à nous sans mettre de frein ou de barrière.</a:t>
            </a:r>
          </a:p>
          <a:p>
            <a:r>
              <a:rPr lang="fr-FR" sz="2400" dirty="0"/>
              <a:t>Ce parcours répond à pas mal d’interrogations qu’on a au fond de soi. On y est entouré de personnes qui partagent également leurs parcours de vie. Il n’y a pas de jugements ou de mépris envers eux car seule la bienveillance est le mot d’ordre dans ce parcours.</a:t>
            </a:r>
          </a:p>
        </p:txBody>
      </p:sp>
    </p:spTree>
    <p:extLst>
      <p:ext uri="{BB962C8B-B14F-4D97-AF65-F5344CB8AC3E}">
        <p14:creationId xmlns:p14="http://schemas.microsoft.com/office/powerpoint/2010/main" val="2154193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Quatrième témoignage</a:t>
            </a:r>
            <a:endParaRPr lang="fr-FR" dirty="0"/>
          </a:p>
        </p:txBody>
      </p:sp>
      <p:sp>
        <p:nvSpPr>
          <p:cNvPr id="3" name="Espace réservé du contenu 2"/>
          <p:cNvSpPr>
            <a:spLocks noGrp="1"/>
          </p:cNvSpPr>
          <p:nvPr>
            <p:ph idx="1"/>
          </p:nvPr>
        </p:nvSpPr>
        <p:spPr>
          <a:xfrm>
            <a:off x="1371600" y="1524000"/>
            <a:ext cx="9601200" cy="4963886"/>
          </a:xfrm>
        </p:spPr>
        <p:txBody>
          <a:bodyPr>
            <a:normAutofit/>
          </a:bodyPr>
          <a:lstStyle/>
          <a:p>
            <a:r>
              <a:rPr lang="fr-FR" sz="2400" dirty="0"/>
              <a:t>Le stage </a:t>
            </a:r>
            <a:r>
              <a:rPr lang="fr-FR" sz="2400" i="1" dirty="0"/>
              <a:t>Venez et voyez</a:t>
            </a:r>
            <a:r>
              <a:rPr lang="fr-FR" sz="2400" dirty="0"/>
              <a:t> m’a bouleversée au point de remettre en cause ma foi. En effet, n’ayant pas fait mon catéchisme, j’avais effectivement une foi très "finie". Pour résumer, j’étais dans un modèle : « J'agis bien ; Dieu me récompense. J’agis mal ; il me punit. » Toute le signification derrière les trois mots « Dieu t’aime » m’était inconnue et m’a désarçonnée.</a:t>
            </a:r>
          </a:p>
          <a:p>
            <a:r>
              <a:rPr lang="fr-FR" sz="2400" dirty="0"/>
              <a:t>Pendant les dernières vacances, je me mise, comme souvent, à remercier Dieu de ce qu’il m’avait donné ces magnifiques enfants… et alors j’ai repensé au parcours et me suis dit : « Ah ben non, c’est vrai Dieu ne donne rien, rien de fini, rien « QUE » son amour et c’est le plus important »… et j’ai plongé mes pensées dans les trois mots « Dieu t’aime » et le lien de chacun avec le Père, le Fils et le Saint-Esprit.</a:t>
            </a:r>
          </a:p>
        </p:txBody>
      </p:sp>
    </p:spTree>
    <p:extLst>
      <p:ext uri="{BB962C8B-B14F-4D97-AF65-F5344CB8AC3E}">
        <p14:creationId xmlns:p14="http://schemas.microsoft.com/office/powerpoint/2010/main" val="2663841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(suite)</a:t>
            </a:r>
            <a:endParaRPr lang="fr-FR" dirty="0"/>
          </a:p>
        </p:txBody>
      </p:sp>
      <p:sp>
        <p:nvSpPr>
          <p:cNvPr id="3" name="Espace réservé du contenu 2"/>
          <p:cNvSpPr>
            <a:spLocks noGrp="1"/>
          </p:cNvSpPr>
          <p:nvPr>
            <p:ph idx="1"/>
          </p:nvPr>
        </p:nvSpPr>
        <p:spPr>
          <a:xfrm>
            <a:off x="1371600" y="1524000"/>
            <a:ext cx="9601200" cy="4963886"/>
          </a:xfrm>
        </p:spPr>
        <p:txBody>
          <a:bodyPr>
            <a:normAutofit/>
          </a:bodyPr>
          <a:lstStyle/>
          <a:p>
            <a:r>
              <a:rPr lang="fr-FR" sz="2400" dirty="0"/>
              <a:t>Un arc-en-ciel est apparu, et j’y ai vu un signe et l’admirais tout bonnement. Et voici qu’un second arc-en-ciel est apparu parfaitement parallèle au premier. Là, je me suis dit « Le Père. Le Fils. Il ne manque plus que le troisième pour le Saint-Esprit »… et là, Dieu m’a encore donné une leçon et m’a montré, en image, que le Saint-Esprit unissait le Père et le Fils : le ciel s’est coloré en violet entre les deux arc-en-ciel pour dessiner un magnifique pont dont les bords étaient les deux arc-en-ciel. Depuis, mon cœur est rempli de joie.</a:t>
            </a:r>
          </a:p>
          <a:p>
            <a:r>
              <a:rPr lang="fr-FR" sz="2400" dirty="0"/>
              <a:t>Merci de ce parcours.</a:t>
            </a:r>
          </a:p>
        </p:txBody>
      </p:sp>
    </p:spTree>
    <p:extLst>
      <p:ext uri="{BB962C8B-B14F-4D97-AF65-F5344CB8AC3E}">
        <p14:creationId xmlns:p14="http://schemas.microsoft.com/office/powerpoint/2010/main" val="1184499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6974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En guise</a:t>
            </a:r>
            <a:br>
              <a:rPr lang="fr-FR" dirty="0"/>
            </a:br>
            <a:r>
              <a:rPr lang="fr-FR" dirty="0"/>
              <a:t>de conclusion</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3769843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800" dirty="0"/>
              <a:t>Pour que l’homme soit un fils à son image, Dieu l’a travaillé au souffle de l’Esprit. </a:t>
            </a:r>
            <a:br>
              <a:rPr lang="fr-FR" sz="3800" dirty="0"/>
            </a:br>
            <a:r>
              <a:rPr lang="fr-FR" sz="3800" dirty="0"/>
              <a:t>Lorsque nous n’avions ni forme, ni visage, </a:t>
            </a:r>
            <a:br>
              <a:rPr lang="fr-FR" sz="3800" dirty="0"/>
            </a:br>
            <a:r>
              <a:rPr lang="fr-FR" sz="3800" dirty="0"/>
              <a:t>son amour nous voyait libre comme lui. (bis) </a:t>
            </a:r>
            <a:br>
              <a:rPr lang="fr-FR" sz="3800" dirty="0"/>
            </a:br>
            <a:br>
              <a:rPr lang="fr-FR" sz="3800" dirty="0"/>
            </a:br>
            <a:br>
              <a:rPr lang="fr-FR" sz="3800" dirty="0"/>
            </a:br>
            <a:r>
              <a:rPr lang="fr-FR" sz="3800" dirty="0"/>
              <a:t>Nous tenions de lui la grâce de la vie, </a:t>
            </a:r>
            <a:br>
              <a:rPr lang="fr-FR" sz="3800" dirty="0"/>
            </a:br>
            <a:r>
              <a:rPr lang="fr-FR" sz="3800" dirty="0"/>
              <a:t>nous l’avons tenue captive du péché. </a:t>
            </a:r>
            <a:br>
              <a:rPr lang="fr-FR" sz="3800" dirty="0"/>
            </a:br>
            <a:r>
              <a:rPr lang="fr-FR" sz="3800" dirty="0"/>
              <a:t>Haine et mort se sont liguées pour l’injustice</a:t>
            </a:r>
            <a:br>
              <a:rPr lang="fr-FR" sz="3800" dirty="0"/>
            </a:br>
            <a:r>
              <a:rPr lang="fr-FR" sz="3800" dirty="0"/>
              <a:t>et la loi de tout amour fut délaissée. (bis)</a:t>
            </a:r>
          </a:p>
        </p:txBody>
      </p:sp>
    </p:spTree>
    <p:extLst>
      <p:ext uri="{BB962C8B-B14F-4D97-AF65-F5344CB8AC3E}">
        <p14:creationId xmlns:p14="http://schemas.microsoft.com/office/powerpoint/2010/main" val="2765808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800" dirty="0"/>
              <a:t>Quand ce fut le temps et l’heure favorable, Dieu nous a donné Jésus, le bien-aimé </a:t>
            </a:r>
            <a:br>
              <a:rPr lang="fr-FR" sz="3800" dirty="0"/>
            </a:br>
            <a:r>
              <a:rPr lang="fr-FR" sz="3800" dirty="0"/>
              <a:t>L’arbre de la croix indique le passage </a:t>
            </a:r>
            <a:br>
              <a:rPr lang="fr-FR" sz="3800" dirty="0"/>
            </a:br>
            <a:r>
              <a:rPr lang="fr-FR" sz="3800" dirty="0"/>
              <a:t>vers un monde où toute chose est consacrée.</a:t>
            </a:r>
            <a:br>
              <a:rPr lang="fr-FR" sz="3800" dirty="0"/>
            </a:br>
            <a:r>
              <a:rPr lang="fr-FR" sz="3800" dirty="0"/>
              <a:t>									(bis)</a:t>
            </a:r>
            <a:br>
              <a:rPr lang="fr-FR" sz="3800" dirty="0"/>
            </a:br>
            <a:br>
              <a:rPr lang="fr-FR" sz="3800" dirty="0"/>
            </a:br>
            <a:r>
              <a:rPr lang="fr-FR" sz="3800" dirty="0"/>
              <a:t>Qui prendra la route vers ces grands espaces, </a:t>
            </a:r>
            <a:br>
              <a:rPr lang="fr-FR" sz="3800" dirty="0"/>
            </a:br>
            <a:r>
              <a:rPr lang="fr-FR" sz="3800" dirty="0"/>
              <a:t>qui prendra Jésus pour Maître et pour ami ?</a:t>
            </a:r>
            <a:br>
              <a:rPr lang="fr-FR" sz="3800" dirty="0"/>
            </a:br>
            <a:r>
              <a:rPr lang="fr-FR" sz="3800" dirty="0"/>
              <a:t>L’humble serviteur a la plus belle place :</a:t>
            </a:r>
            <a:br>
              <a:rPr lang="fr-FR" sz="3800" dirty="0"/>
            </a:br>
            <a:r>
              <a:rPr lang="fr-FR" sz="3800" dirty="0"/>
              <a:t>servir Dieu rend l’homme libre comme lui.</a:t>
            </a:r>
            <a:br>
              <a:rPr lang="fr-FR" sz="3800" dirty="0"/>
            </a:br>
            <a:r>
              <a:rPr lang="fr-FR" sz="3800" dirty="0"/>
              <a:t>									(bis)</a:t>
            </a:r>
          </a:p>
        </p:txBody>
      </p:sp>
    </p:spTree>
    <p:extLst>
      <p:ext uri="{BB962C8B-B14F-4D97-AF65-F5344CB8AC3E}">
        <p14:creationId xmlns:p14="http://schemas.microsoft.com/office/powerpoint/2010/main" val="3865664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Le kérygme : </a:t>
            </a:r>
            <a:br>
              <a:rPr lang="fr-FR" dirty="0"/>
            </a:br>
            <a:r>
              <a:rPr lang="fr-FR" dirty="0"/>
              <a:t>a vous de jouer !</a:t>
            </a:r>
          </a:p>
        </p:txBody>
      </p:sp>
      <p:sp>
        <p:nvSpPr>
          <p:cNvPr id="3" name="Sous-titre 2"/>
          <p:cNvSpPr>
            <a:spLocks noGrp="1"/>
          </p:cNvSpPr>
          <p:nvPr>
            <p:ph type="subTitle" idx="1"/>
          </p:nvPr>
        </p:nvSpPr>
        <p:spPr/>
        <p:txBody>
          <a:bodyPr/>
          <a:lstStyle/>
          <a:p>
            <a:endParaRPr lang="fr-FR"/>
          </a:p>
        </p:txBody>
      </p:sp>
    </p:spTree>
    <p:extLst>
      <p:ext uri="{BB962C8B-B14F-4D97-AF65-F5344CB8AC3E}">
        <p14:creationId xmlns:p14="http://schemas.microsoft.com/office/powerpoint/2010/main" val="100687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jour de la Pentecôte (Ac 2, 14.36-37)</a:t>
            </a:r>
          </a:p>
        </p:txBody>
      </p:sp>
      <p:sp>
        <p:nvSpPr>
          <p:cNvPr id="3" name="Espace réservé du contenu 2"/>
          <p:cNvSpPr>
            <a:spLocks noGrp="1"/>
          </p:cNvSpPr>
          <p:nvPr>
            <p:ph idx="1"/>
          </p:nvPr>
        </p:nvSpPr>
        <p:spPr/>
        <p:txBody>
          <a:bodyPr>
            <a:normAutofit/>
          </a:bodyPr>
          <a:lstStyle/>
          <a:p>
            <a:r>
              <a:rPr lang="fr-FR" sz="2400" dirty="0"/>
              <a:t>14 Alors Pierre, debout avec les onze autres Apôtres, éleva la voix et leur fit cette déclaration : « Vous, Juifs, et vous tous qui résidez à Jérusalem, sachez bien ceci, prêtez l’oreille à mes paroles.</a:t>
            </a:r>
          </a:p>
          <a:p>
            <a:r>
              <a:rPr lang="fr-FR" sz="2400" dirty="0"/>
              <a:t>36 Que toute la maison d’Israël le sache donc avec certitude : </a:t>
            </a:r>
            <a:r>
              <a:rPr lang="fr-FR" sz="2400" b="1" u="sng" dirty="0"/>
              <a:t>Dieu l’a fait Seigneur et Christ, ce Jésus que vous aviez crucifié.</a:t>
            </a:r>
            <a:r>
              <a:rPr lang="fr-FR" sz="2400" dirty="0"/>
              <a:t> »</a:t>
            </a:r>
          </a:p>
          <a:p>
            <a:r>
              <a:rPr lang="fr-FR" sz="2400" dirty="0"/>
              <a:t>37 Les auditeurs furent </a:t>
            </a:r>
            <a:r>
              <a:rPr lang="fr-FR" sz="2400" b="1" u="sng" dirty="0"/>
              <a:t>touchés au cœur</a:t>
            </a:r>
            <a:r>
              <a:rPr lang="fr-FR" sz="2400" dirty="0"/>
              <a:t> ; ils dirent à Pierre et aux autres Apôtres : « Frères, </a:t>
            </a:r>
            <a:r>
              <a:rPr lang="fr-FR" sz="2400" b="1" u="sng" dirty="0"/>
              <a:t>que devons-nous faire ?</a:t>
            </a:r>
            <a:r>
              <a:rPr lang="fr-FR" sz="2400" dirty="0"/>
              <a:t> »</a:t>
            </a:r>
          </a:p>
        </p:txBody>
      </p:sp>
    </p:spTree>
    <p:extLst>
      <p:ext uri="{BB962C8B-B14F-4D97-AF65-F5344CB8AC3E}">
        <p14:creationId xmlns:p14="http://schemas.microsoft.com/office/powerpoint/2010/main" val="244390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jour de la Pentecôte (Ac 2, 38-41)</a:t>
            </a:r>
          </a:p>
        </p:txBody>
      </p:sp>
      <p:sp>
        <p:nvSpPr>
          <p:cNvPr id="3" name="Espace réservé du contenu 2"/>
          <p:cNvSpPr>
            <a:spLocks noGrp="1"/>
          </p:cNvSpPr>
          <p:nvPr>
            <p:ph idx="1"/>
          </p:nvPr>
        </p:nvSpPr>
        <p:spPr/>
        <p:txBody>
          <a:bodyPr>
            <a:noAutofit/>
          </a:bodyPr>
          <a:lstStyle/>
          <a:p>
            <a:r>
              <a:rPr lang="fr-FR" sz="2400" dirty="0"/>
              <a:t>38 Pierre leur répondit : « </a:t>
            </a:r>
            <a:r>
              <a:rPr lang="fr-FR" sz="2400" b="1" u="sng" dirty="0"/>
              <a:t>Convertissez-vous</a:t>
            </a:r>
            <a:r>
              <a:rPr lang="fr-FR" sz="2400" dirty="0"/>
              <a:t>, et que chacun de vous soit baptisé au nom de Jésus Christ </a:t>
            </a:r>
            <a:r>
              <a:rPr lang="fr-FR" sz="2400" b="1" u="sng" dirty="0"/>
              <a:t>pour le pardon de ses péchés</a:t>
            </a:r>
            <a:r>
              <a:rPr lang="fr-FR" sz="2400" dirty="0"/>
              <a:t> ; vous recevrez alors </a:t>
            </a:r>
            <a:r>
              <a:rPr lang="fr-FR" sz="2400" b="1" u="sng" dirty="0"/>
              <a:t>le don du Saint-Esprit</a:t>
            </a:r>
            <a:r>
              <a:rPr lang="fr-FR" sz="2400" dirty="0"/>
              <a:t>.</a:t>
            </a:r>
          </a:p>
          <a:p>
            <a:r>
              <a:rPr lang="fr-FR" sz="2400" dirty="0"/>
              <a:t>39 Car la promesse est pour vous, pour vos enfants et pour tous ceux qui sont loin, aussi nombreux que le Seigneur notre Dieu les appellera. »</a:t>
            </a:r>
          </a:p>
          <a:p>
            <a:r>
              <a:rPr lang="fr-FR" sz="2400" dirty="0"/>
              <a:t>40 Par bien d’autres paroles encore, Pierre les adjurait et les exhortait en disant : « Détournez-vous de cette génération tortueuse, et </a:t>
            </a:r>
            <a:r>
              <a:rPr lang="fr-FR" sz="2400" b="1" u="sng" dirty="0"/>
              <a:t>vous serez sauvés</a:t>
            </a:r>
            <a:r>
              <a:rPr lang="fr-FR" sz="2400" dirty="0"/>
              <a:t>. »</a:t>
            </a:r>
          </a:p>
          <a:p>
            <a:r>
              <a:rPr lang="fr-FR" sz="2400" dirty="0"/>
              <a:t>41 Alors, ceux qui avaient accueilli la parole de Pierre furent baptisés. Ce jour-là, environ trois mille personnes se joignirent à eux.</a:t>
            </a:r>
          </a:p>
        </p:txBody>
      </p:sp>
    </p:spTree>
    <p:extLst>
      <p:ext uri="{BB962C8B-B14F-4D97-AF65-F5344CB8AC3E}">
        <p14:creationId xmlns:p14="http://schemas.microsoft.com/office/powerpoint/2010/main" val="414506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kérygme dans la bouche de Jésus</a:t>
            </a:r>
            <a:br>
              <a:rPr lang="fr-FR" dirty="0"/>
            </a:br>
            <a:r>
              <a:rPr lang="fr-FR" dirty="0"/>
              <a:t>    et de ses disciples</a:t>
            </a:r>
          </a:p>
        </p:txBody>
      </p:sp>
      <p:sp>
        <p:nvSpPr>
          <p:cNvPr id="3" name="Espace réservé du contenu 2"/>
          <p:cNvSpPr>
            <a:spLocks noGrp="1"/>
          </p:cNvSpPr>
          <p:nvPr>
            <p:ph idx="1"/>
          </p:nvPr>
        </p:nvSpPr>
        <p:spPr/>
        <p:txBody>
          <a:bodyPr>
            <a:noAutofit/>
          </a:bodyPr>
          <a:lstStyle/>
          <a:p>
            <a:r>
              <a:rPr lang="fr-FR" sz="2400" dirty="0"/>
              <a:t>Mt 4, 17 À partir de ce moment, Jésus commença à </a:t>
            </a:r>
            <a:r>
              <a:rPr lang="fr-FR" sz="2400" b="1" u="sng" dirty="0"/>
              <a:t>proclamer</a:t>
            </a:r>
            <a:r>
              <a:rPr lang="fr-FR" sz="2400" dirty="0"/>
              <a:t> : « Convertissez-vous, car le royaume des Cieux est tout proche. »</a:t>
            </a:r>
          </a:p>
          <a:p>
            <a:r>
              <a:rPr lang="fr-FR" sz="2400" dirty="0"/>
              <a:t>Mt 11, 1 Lorsque Jésus eut terminé les instructions qu’il donnait à ses douze disciples, il partit de là pour enseigner et </a:t>
            </a:r>
            <a:r>
              <a:rPr lang="fr-FR" sz="2400" b="1" u="sng" dirty="0"/>
              <a:t>proclamer la Parole</a:t>
            </a:r>
            <a:r>
              <a:rPr lang="fr-FR" sz="2400" dirty="0"/>
              <a:t> dans les villes du pays.</a:t>
            </a:r>
          </a:p>
          <a:p>
            <a:endParaRPr lang="fr-FR" sz="2400" dirty="0"/>
          </a:p>
          <a:p>
            <a:r>
              <a:rPr lang="fr-FR" sz="2400" dirty="0"/>
              <a:t>Mc 3, 14 et il en institua douze pour qu’ils soient avec lui et pour les envoyer </a:t>
            </a:r>
            <a:r>
              <a:rPr lang="fr-FR" sz="2400" b="1" u="sng" dirty="0"/>
              <a:t>proclamer la Bonne Nouvelle</a:t>
            </a:r>
          </a:p>
          <a:p>
            <a:r>
              <a:rPr lang="fr-FR" sz="2400" dirty="0"/>
              <a:t>Mc 16, 20 Quant à eux, ils s’en allèrent </a:t>
            </a:r>
            <a:r>
              <a:rPr lang="fr-FR" sz="2400" b="1" u="sng" dirty="0"/>
              <a:t>proclamer</a:t>
            </a:r>
            <a:r>
              <a:rPr lang="fr-FR" sz="2400" b="1" dirty="0"/>
              <a:t> </a:t>
            </a:r>
            <a:r>
              <a:rPr lang="fr-FR" sz="2400" dirty="0"/>
              <a:t>partout </a:t>
            </a:r>
            <a:r>
              <a:rPr lang="fr-FR" sz="2400" b="1" u="sng" dirty="0"/>
              <a:t>l’Évangile</a:t>
            </a:r>
            <a:r>
              <a:rPr lang="fr-FR" sz="2400" dirty="0"/>
              <a:t>. Le Seigneur travaillait avec eux et confirmait la Parole par les signes qui l’accompagnaient.</a:t>
            </a:r>
            <a:endParaRPr lang="fr-FR" sz="2400" b="1" u="sng" dirty="0"/>
          </a:p>
        </p:txBody>
      </p:sp>
    </p:spTree>
    <p:extLst>
      <p:ext uri="{BB962C8B-B14F-4D97-AF65-F5344CB8AC3E}">
        <p14:creationId xmlns:p14="http://schemas.microsoft.com/office/powerpoint/2010/main" val="220035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Chez saint Paul</a:t>
            </a:r>
          </a:p>
        </p:txBody>
      </p:sp>
      <p:sp>
        <p:nvSpPr>
          <p:cNvPr id="3" name="Espace réservé du contenu 2"/>
          <p:cNvSpPr>
            <a:spLocks noGrp="1"/>
          </p:cNvSpPr>
          <p:nvPr>
            <p:ph idx="1"/>
          </p:nvPr>
        </p:nvSpPr>
        <p:spPr/>
        <p:txBody>
          <a:bodyPr>
            <a:normAutofit/>
          </a:bodyPr>
          <a:lstStyle/>
          <a:p>
            <a:r>
              <a:rPr lang="fr-FR" sz="2400" dirty="0"/>
              <a:t>Rm 10, 13 Quiconque invoquera le nom du Seigneur sera sauvé. 14 Or, comment l’invoquer, si on n’a pas mis sa foi en lui ? Comment mettre sa foi en lui, si on ne l’a pas entendu ? Comment entendre si personne ne </a:t>
            </a:r>
            <a:r>
              <a:rPr lang="fr-FR" sz="2400" b="1" u="sng" dirty="0"/>
              <a:t>proclame</a:t>
            </a:r>
            <a:r>
              <a:rPr lang="fr-FR" sz="2400" dirty="0"/>
              <a:t> ? 15 Comment </a:t>
            </a:r>
            <a:r>
              <a:rPr lang="fr-FR" sz="2400" b="1" u="sng" dirty="0"/>
              <a:t>proclamer</a:t>
            </a:r>
            <a:r>
              <a:rPr lang="fr-FR" sz="2400" dirty="0"/>
              <a:t> sans être envoyé ?</a:t>
            </a:r>
          </a:p>
          <a:p>
            <a:endParaRPr lang="fr-FR" sz="2400" dirty="0"/>
          </a:p>
          <a:p>
            <a:r>
              <a:rPr lang="fr-FR" sz="2400" dirty="0"/>
              <a:t>1 Co 1, 17 Le Christ, en effet, ne m’a pas envoyé pour baptiser, mais pour </a:t>
            </a:r>
            <a:r>
              <a:rPr lang="fr-FR" sz="2400" b="1" u="sng" dirty="0"/>
              <a:t>annoncer l’Évangile</a:t>
            </a:r>
            <a:r>
              <a:rPr lang="fr-FR" sz="2400" dirty="0"/>
              <a:t>.</a:t>
            </a:r>
          </a:p>
        </p:txBody>
      </p:sp>
    </p:spTree>
    <p:extLst>
      <p:ext uri="{BB962C8B-B14F-4D97-AF65-F5344CB8AC3E}">
        <p14:creationId xmlns:p14="http://schemas.microsoft.com/office/powerpoint/2010/main" val="2309834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Qu’EN DIT </a:t>
            </a:r>
            <a:br>
              <a:rPr lang="fr-FR" dirty="0"/>
            </a:br>
            <a:r>
              <a:rPr lang="fr-FR" dirty="0"/>
              <a:t>le PAPE François</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965039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164. Nous avons redécouvert que, dans la catéchèse aussi, la première annonce ou “</a:t>
            </a:r>
            <a:r>
              <a:rPr lang="fr-FR" i="1" dirty="0"/>
              <a:t>kérygme</a:t>
            </a:r>
            <a:r>
              <a:rPr lang="fr-FR" dirty="0"/>
              <a:t>” a un rôle fondamental, qui doit être au centre de l’activité évangélisatrice et de tout objectif de renouveau ecclésial. Le </a:t>
            </a:r>
            <a:r>
              <a:rPr lang="fr-FR" i="1" dirty="0"/>
              <a:t>kérygme </a:t>
            </a:r>
            <a:r>
              <a:rPr lang="fr-FR" dirty="0"/>
              <a:t>est trinitaire. C’est le feu de l’Esprit qui se donne sous forme de langues et nous fait croire en Jésus Christ, qui par sa mort et sa résurrection nous révèle et nous communique l’infinie miséricorde du Père.</a:t>
            </a:r>
          </a:p>
        </p:txBody>
      </p:sp>
    </p:spTree>
    <p:extLst>
      <p:ext uri="{BB962C8B-B14F-4D97-AF65-F5344CB8AC3E}">
        <p14:creationId xmlns:p14="http://schemas.microsoft.com/office/powerpoint/2010/main" val="396128433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TM10001105[[fn=Rogner]]</Template>
  <TotalTime>443</TotalTime>
  <Words>2153</Words>
  <Application>Microsoft Macintosh PowerPoint</Application>
  <PresentationFormat>Grand écran</PresentationFormat>
  <Paragraphs>150</Paragraphs>
  <Slides>39</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39</vt:i4>
      </vt:variant>
    </vt:vector>
  </HeadingPairs>
  <TitlesOfParts>
    <vt:vector size="42" baseType="lpstr">
      <vt:lpstr>Calibri</vt:lpstr>
      <vt:lpstr>Franklin Gothic Book</vt:lpstr>
      <vt:lpstr>Crop</vt:lpstr>
      <vt:lpstr>Le kérygme : quésaco ?</vt:lpstr>
      <vt:lpstr>Esprit de Sainteté, viens combler nos cœurs ; tout au fond de nos vies, révèle ta puissance. Esprit de Sainteté, viens combler nos cœurs ; chaque jour, fais de nous                                     des témoins du Seigneur.  Tu es la lumière qui viens nous éclairer, le libérateur qui viens nous délivrer, le consolateur, Esprit de vérité, en toi l’espérance et la fidélité.</vt:lpstr>
      <vt:lpstr>Le kérygme dans la Bible</vt:lpstr>
      <vt:lpstr>Le jour de la Pentecôte (Ac 2, 14.36-37)</vt:lpstr>
      <vt:lpstr>Le jour de la Pentecôte (Ac 2, 38-41)</vt:lpstr>
      <vt:lpstr>Le kérygme dans la bouche de Jésus     et de ses disciples</vt:lpstr>
      <vt:lpstr>Chez saint Paul</vt:lpstr>
      <vt:lpstr>Qu’EN DIT  le PAPE François</vt:lpstr>
      <vt:lpstr>164. Nous avons redécouvert que, dans la catéchèse aussi, la première annonce ou “kérygme” a un rôle fondamental, qui doit être au centre de l’activité évangélisatrice et de tout objectif de renouveau ecclésial. Le kérygme est trinitaire. C’est le feu de l’Esprit qui se donne sous forme de langues et nous fait croire en Jésus Christ, qui par sa mort et sa résurrection nous révèle et nous communique l’infinie miséricorde du Père.</vt:lpstr>
      <vt:lpstr>Sur la bouche du catéchiste revient toujours la première annonce : “Jésus Christ t’aime, il a donné sa vie pour te sauver, et maintenant il est vivant à tes côtés chaque jour pour t’éclairer, pour te fortifier, pour te libérer”. Quand nous disons que cette annonce est “la première”, cela ne veut pas dire qu’elle se trouve au début et qu’après elle est oubliée ou remplacée par d’autres contenus qui la dépassent.</vt:lpstr>
      <vt:lpstr>Elle est première au sens qualitatif, parce qu’elle est l’annonce principale, celle que l’on doit toujours écouter de nouveau de différentes façons et que l’on doit toujours annoncer de nouveau durant la catéchèse sous une forme ou une autre, à toutes ses étapes et ses moments. Pour cela aussi « le prêtre, comme l’Église, doit prendre de plus en plus conscience du besoin permanent qu’il a d’être évangélisé ».</vt:lpstr>
      <vt:lpstr>Éléments essentiels du kérygme</vt:lpstr>
      <vt:lpstr>Présentation PowerPoint</vt:lpstr>
      <vt:lpstr>L’amour de Dieu      au-delà de toute imagination</vt:lpstr>
      <vt:lpstr>Notre incapacité à accueillir cet amour     ou le péril dramatique du péché</vt:lpstr>
      <vt:lpstr>La bonne nouvelle :     « Jésus est ton Sauveur ! »</vt:lpstr>
      <vt:lpstr>kérygme                  %               catéchèse  l’étymologie </vt:lpstr>
      <vt:lpstr>kérygme                  %               catéchèse  l’objectif</vt:lpstr>
      <vt:lpstr>kérygme                  %               catéchèse  le contenu </vt:lpstr>
      <vt:lpstr>kérygme                  %               catéchèse  la méthode</vt:lpstr>
      <vt:lpstr>kérygme                  %               catéchèse  l’agent</vt:lpstr>
      <vt:lpstr>kérygme                  %               catéchèse  le but à atteindre</vt:lpstr>
      <vt:lpstr>kérygme                  %               catéchèse  la réponse</vt:lpstr>
      <vt:lpstr>kérygme                  %               catéchèse  le temps</vt:lpstr>
      <vt:lpstr>Enjeux pastoraux</vt:lpstr>
      <vt:lpstr>Le kérygme pour les païens</vt:lpstr>
      <vt:lpstr>Le kérygme pour les chrétiens</vt:lpstr>
      <vt:lpstr>Le parcours Venez &amp; voyez !</vt:lpstr>
      <vt:lpstr>Présentation PowerPoint</vt:lpstr>
      <vt:lpstr>Premier témoignage</vt:lpstr>
      <vt:lpstr>Deuxième témoignage</vt:lpstr>
      <vt:lpstr>Troisième témoignage</vt:lpstr>
      <vt:lpstr>Quatrième témoignage</vt:lpstr>
      <vt:lpstr>(suite)</vt:lpstr>
      <vt:lpstr>Présentation PowerPoint</vt:lpstr>
      <vt:lpstr>En guise de conclusion</vt:lpstr>
      <vt:lpstr>Pour que l’homme soit un fils à son image, Dieu l’a travaillé au souffle de l’Esprit.  Lorsque nous n’avions ni forme, ni visage,  son amour nous voyait libre comme lui. (bis)    Nous tenions de lui la grâce de la vie,  nous l’avons tenue captive du péché.  Haine et mort se sont liguées pour l’injustice et la loi de tout amour fut délaissée. (bis)</vt:lpstr>
      <vt:lpstr>Quand ce fut le temps et l’heure favorable, Dieu nous a donné Jésus, le bien-aimé  L’arbre de la croix indique le passage  vers un monde où toute chose est consacrée.          (bis)  Qui prendra la route vers ces grands espaces,  qui prendra Jésus pour Maître et pour ami ? L’humble serviteur a la plus belle place : servir Dieu rend l’homme libre comme lui.          (bis)</vt:lpstr>
      <vt:lpstr>Le kérygme :  a vous de jouer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kérygme : quésaco ?</dc:title>
  <dc:creator>Bruno Bettoli</dc:creator>
  <cp:lastModifiedBy>paroisse NDC</cp:lastModifiedBy>
  <cp:revision>25</cp:revision>
  <dcterms:created xsi:type="dcterms:W3CDTF">2023-05-31T20:31:43Z</dcterms:created>
  <dcterms:modified xsi:type="dcterms:W3CDTF">2023-06-08T09:21:22Z</dcterms:modified>
</cp:coreProperties>
</file>